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9" r:id="rId1"/>
    <p:sldMasterId id="2147484021" r:id="rId2"/>
  </p:sldMasterIdLst>
  <p:notesMasterIdLst>
    <p:notesMasterId r:id="rId8"/>
  </p:notesMasterIdLst>
  <p:sldIdLst>
    <p:sldId id="320" r:id="rId3"/>
    <p:sldId id="386" r:id="rId4"/>
    <p:sldId id="389" r:id="rId5"/>
    <p:sldId id="383" r:id="rId6"/>
    <p:sldId id="391" r:id="rId7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B6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34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B1DCAF-F0B9-408B-A97D-B801F5A47C0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7C648B8-6CDA-4B3C-92DE-3A0E12F2AAAC}">
      <dgm:prSet phldrT="[Text]" custT="1"/>
      <dgm:spPr/>
      <dgm:t>
        <a:bodyPr/>
        <a:lstStyle/>
        <a:p>
          <a:r>
            <a:rPr lang="en-US" sz="2000" b="1" dirty="0" smtClean="0"/>
            <a:t>FY06</a:t>
          </a:r>
          <a:endParaRPr lang="en-US" sz="2000" b="1" dirty="0"/>
        </a:p>
      </dgm:t>
    </dgm:pt>
    <dgm:pt modelId="{955EEBE7-5252-4F01-BE26-5ADAA8AD9CD2}" type="parTrans" cxnId="{D62CFC38-3E7D-4735-8F7A-233375E1BB50}">
      <dgm:prSet/>
      <dgm:spPr/>
      <dgm:t>
        <a:bodyPr/>
        <a:lstStyle/>
        <a:p>
          <a:endParaRPr lang="en-US"/>
        </a:p>
      </dgm:t>
    </dgm:pt>
    <dgm:pt modelId="{6AB3F1DD-ACD9-44BA-ABA6-541DCC372601}" type="sibTrans" cxnId="{D62CFC38-3E7D-4735-8F7A-233375E1BB50}">
      <dgm:prSet/>
      <dgm:spPr/>
      <dgm:t>
        <a:bodyPr/>
        <a:lstStyle/>
        <a:p>
          <a:endParaRPr lang="en-US"/>
        </a:p>
      </dgm:t>
    </dgm:pt>
    <dgm:pt modelId="{D4EF8330-F54E-49F2-9775-C28E6502E75B}">
      <dgm:prSet phldrT="[Text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Agencies agreed upon a scheme for going forward with a statewide table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E4E55A94-9B12-40A0-B544-A88DDB9E26F8}" type="parTrans" cxnId="{6F4DEBFA-B13E-4C2A-8EE1-D8BC7C846BAA}">
      <dgm:prSet/>
      <dgm:spPr/>
      <dgm:t>
        <a:bodyPr/>
        <a:lstStyle/>
        <a:p>
          <a:endParaRPr lang="en-US"/>
        </a:p>
      </dgm:t>
    </dgm:pt>
    <dgm:pt modelId="{58143B25-8E70-4505-9886-F58C6590E68A}" type="sibTrans" cxnId="{6F4DEBFA-B13E-4C2A-8EE1-D8BC7C846BAA}">
      <dgm:prSet/>
      <dgm:spPr/>
      <dgm:t>
        <a:bodyPr/>
        <a:lstStyle/>
        <a:p>
          <a:endParaRPr lang="en-US"/>
        </a:p>
      </dgm:t>
    </dgm:pt>
    <dgm:pt modelId="{3FAB6C0C-7828-4874-886F-5A92B5DC973A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n-US" sz="2000" b="1" dirty="0" smtClean="0"/>
            <a:t>FY07</a:t>
          </a:r>
          <a:endParaRPr lang="en-US" sz="2000" b="1" dirty="0"/>
        </a:p>
      </dgm:t>
    </dgm:pt>
    <dgm:pt modelId="{C0DA826C-FE31-4E97-A3FC-E18BE356502E}" type="parTrans" cxnId="{070C6FC0-ABD3-47C0-8889-86608CEBD309}">
      <dgm:prSet/>
      <dgm:spPr/>
      <dgm:t>
        <a:bodyPr/>
        <a:lstStyle/>
        <a:p>
          <a:endParaRPr lang="en-US"/>
        </a:p>
      </dgm:t>
    </dgm:pt>
    <dgm:pt modelId="{8CC44520-90BC-4F78-A30F-2BA093B11DD8}" type="sibTrans" cxnId="{070C6FC0-ABD3-47C0-8889-86608CEBD309}">
      <dgm:prSet/>
      <dgm:spPr/>
      <dgm:t>
        <a:bodyPr/>
        <a:lstStyle/>
        <a:p>
          <a:endParaRPr lang="en-US"/>
        </a:p>
      </dgm:t>
    </dgm:pt>
    <dgm:pt modelId="{4D3BF225-C84C-4DAB-9BBF-C715544C8EBF}">
      <dgm:prSet phldrT="[Text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The AOC and Administrative Office of District Attorneys (AODA) worked together to create a statewide template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DC4221F0-F7AD-4B61-BB35-041D3A100782}" type="parTrans" cxnId="{9917BE77-F815-4810-8A45-8F014D0492E9}">
      <dgm:prSet/>
      <dgm:spPr/>
      <dgm:t>
        <a:bodyPr/>
        <a:lstStyle/>
        <a:p>
          <a:endParaRPr lang="en-US"/>
        </a:p>
      </dgm:t>
    </dgm:pt>
    <dgm:pt modelId="{76F9D73E-ADD2-45C9-830D-632599FF4B01}" type="sibTrans" cxnId="{9917BE77-F815-4810-8A45-8F014D0492E9}">
      <dgm:prSet/>
      <dgm:spPr/>
      <dgm:t>
        <a:bodyPr/>
        <a:lstStyle/>
        <a:p>
          <a:endParaRPr lang="en-US"/>
        </a:p>
      </dgm:t>
    </dgm:pt>
    <dgm:pt modelId="{0DDF5A77-8D7A-4AAC-8364-C64F9D722CC0}">
      <dgm:prSet phldrT="[Text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n-US" sz="2000" b="1" dirty="0" smtClean="0"/>
            <a:t>FY08</a:t>
          </a:r>
          <a:endParaRPr lang="en-US" sz="2000" b="1" dirty="0"/>
        </a:p>
      </dgm:t>
    </dgm:pt>
    <dgm:pt modelId="{DE720B8B-9CA6-4CFA-96B9-7DA3B62921DA}" type="parTrans" cxnId="{AADB6850-0210-45EA-B26E-2753DB43A0A4}">
      <dgm:prSet/>
      <dgm:spPr/>
      <dgm:t>
        <a:bodyPr/>
        <a:lstStyle/>
        <a:p>
          <a:endParaRPr lang="en-US"/>
        </a:p>
      </dgm:t>
    </dgm:pt>
    <dgm:pt modelId="{DFED4797-7ACD-4F1F-BF5B-A2A5362BAEBC}" type="sibTrans" cxnId="{AADB6850-0210-45EA-B26E-2753DB43A0A4}">
      <dgm:prSet/>
      <dgm:spPr/>
      <dgm:t>
        <a:bodyPr/>
        <a:lstStyle/>
        <a:p>
          <a:endParaRPr lang="en-US"/>
        </a:p>
      </dgm:t>
    </dgm:pt>
    <dgm:pt modelId="{B003CDEB-DE36-4BB6-A472-4E5D2C081629}">
      <dgm:prSet phldrT="[Text]"/>
      <dgm:spPr/>
      <dgm:t>
        <a:bodyPr/>
        <a:lstStyle/>
        <a:p>
          <a:r>
            <a:rPr lang="en-US" dirty="0" smtClean="0"/>
            <a:t>The first iteration of the charge table was posted on the NM Sentencing Commissions website</a:t>
          </a:r>
          <a:endParaRPr lang="en-US" dirty="0"/>
        </a:p>
      </dgm:t>
    </dgm:pt>
    <dgm:pt modelId="{174C54B0-95DF-4A1C-98FC-B97A7CED5C91}" type="parTrans" cxnId="{64A7B879-BD9C-46BC-9854-C81B56177130}">
      <dgm:prSet/>
      <dgm:spPr/>
      <dgm:t>
        <a:bodyPr/>
        <a:lstStyle/>
        <a:p>
          <a:endParaRPr lang="en-US"/>
        </a:p>
      </dgm:t>
    </dgm:pt>
    <dgm:pt modelId="{4EEDE66C-3D81-46BE-A7B6-BC9408240BDF}" type="sibTrans" cxnId="{64A7B879-BD9C-46BC-9854-C81B56177130}">
      <dgm:prSet/>
      <dgm:spPr/>
      <dgm:t>
        <a:bodyPr/>
        <a:lstStyle/>
        <a:p>
          <a:endParaRPr lang="en-US"/>
        </a:p>
      </dgm:t>
    </dgm:pt>
    <dgm:pt modelId="{3A77F8C5-E565-4F3D-A679-15E0658602DB}">
      <dgm:prSet phldrT="[Text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n-US" sz="2000" b="1" dirty="0" smtClean="0"/>
            <a:t>FY09</a:t>
          </a:r>
          <a:endParaRPr lang="en-US" sz="2000" b="1" dirty="0"/>
        </a:p>
      </dgm:t>
    </dgm:pt>
    <dgm:pt modelId="{5C49EED5-859F-4E1A-8018-6F9C56CEB2B1}" type="parTrans" cxnId="{7A91BB7D-7CC2-4ADE-AAC0-CD1E5FF66A71}">
      <dgm:prSet/>
      <dgm:spPr/>
      <dgm:t>
        <a:bodyPr/>
        <a:lstStyle/>
        <a:p>
          <a:endParaRPr lang="en-US"/>
        </a:p>
      </dgm:t>
    </dgm:pt>
    <dgm:pt modelId="{DC7118F1-EE3D-4388-B94E-BC1AC99B28E5}" type="sibTrans" cxnId="{7A91BB7D-7CC2-4ADE-AAC0-CD1E5FF66A71}">
      <dgm:prSet/>
      <dgm:spPr/>
      <dgm:t>
        <a:bodyPr/>
        <a:lstStyle/>
        <a:p>
          <a:endParaRPr lang="en-US"/>
        </a:p>
      </dgm:t>
    </dgm:pt>
    <dgm:pt modelId="{FEC5114F-C7A2-42BF-93E8-03045460FF99}">
      <dgm:prSet phldrT="[Text]"/>
      <dgm:spPr/>
      <dgm:t>
        <a:bodyPr/>
        <a:lstStyle/>
        <a:p>
          <a:r>
            <a:rPr lang="en-US" dirty="0" smtClean="0"/>
            <a:t>AODA and Judiciary implemented the charge table their operational case management systems</a:t>
          </a:r>
          <a:endParaRPr lang="en-US" dirty="0"/>
        </a:p>
      </dgm:t>
    </dgm:pt>
    <dgm:pt modelId="{298A8AA2-7671-4737-8650-B748013A5F0B}" type="parTrans" cxnId="{3794BDDF-AD28-4745-A183-ECA3DD51BE2A}">
      <dgm:prSet/>
      <dgm:spPr/>
      <dgm:t>
        <a:bodyPr/>
        <a:lstStyle/>
        <a:p>
          <a:endParaRPr lang="en-US"/>
        </a:p>
      </dgm:t>
    </dgm:pt>
    <dgm:pt modelId="{69F01766-3C70-45D2-B4AC-A9E2E2EDDE64}" type="sibTrans" cxnId="{3794BDDF-AD28-4745-A183-ECA3DD51BE2A}">
      <dgm:prSet/>
      <dgm:spPr/>
      <dgm:t>
        <a:bodyPr/>
        <a:lstStyle/>
        <a:p>
          <a:endParaRPr lang="en-US"/>
        </a:p>
      </dgm:t>
    </dgm:pt>
    <dgm:pt modelId="{1560685A-48AC-4999-AA2E-61FC90335BC0}">
      <dgm:prSet phldrT="[Text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en-US" sz="1800" b="1" dirty="0" smtClean="0"/>
            <a:t>FY12</a:t>
          </a:r>
          <a:r>
            <a:rPr lang="en-US" sz="1800" dirty="0" smtClean="0"/>
            <a:t> </a:t>
          </a:r>
          <a:endParaRPr lang="en-US" sz="1800" dirty="0"/>
        </a:p>
      </dgm:t>
    </dgm:pt>
    <dgm:pt modelId="{C811816D-EDFA-480E-AD57-6E14A0AE8830}" type="parTrans" cxnId="{438F294E-5888-4A47-93A9-0F67FFDD5ED1}">
      <dgm:prSet/>
      <dgm:spPr/>
      <dgm:t>
        <a:bodyPr/>
        <a:lstStyle/>
        <a:p>
          <a:endParaRPr lang="en-US"/>
        </a:p>
      </dgm:t>
    </dgm:pt>
    <dgm:pt modelId="{51E1F2A6-2905-49E8-B139-15726030A02D}" type="sibTrans" cxnId="{438F294E-5888-4A47-93A9-0F67FFDD5ED1}">
      <dgm:prSet/>
      <dgm:spPr/>
      <dgm:t>
        <a:bodyPr/>
        <a:lstStyle/>
        <a:p>
          <a:endParaRPr lang="en-US"/>
        </a:p>
      </dgm:t>
    </dgm:pt>
    <dgm:pt modelId="{D8586966-2E8D-40F7-9394-00D7C6446BB0}">
      <dgm:prSet phldrT="[Text]"/>
      <dgm:spPr/>
      <dgm:t>
        <a:bodyPr/>
        <a:lstStyle/>
        <a:p>
          <a:r>
            <a:rPr kumimoji="0" lang="en-US" b="0" i="0" u="none" strike="noStrike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rPr>
            <a:t>AODA and Judiciary executed an MOU for long-term shared table maintenance</a:t>
          </a:r>
          <a:endParaRPr lang="en-US" dirty="0"/>
        </a:p>
      </dgm:t>
    </dgm:pt>
    <dgm:pt modelId="{362E811D-F685-4560-8A16-14D0119F7C45}" type="parTrans" cxnId="{A7637FF1-3ADB-4152-B044-A82FAA4EA23B}">
      <dgm:prSet/>
      <dgm:spPr/>
      <dgm:t>
        <a:bodyPr/>
        <a:lstStyle/>
        <a:p>
          <a:endParaRPr lang="en-US"/>
        </a:p>
      </dgm:t>
    </dgm:pt>
    <dgm:pt modelId="{95E59839-0503-46A4-86B4-2A85E6971338}" type="sibTrans" cxnId="{A7637FF1-3ADB-4152-B044-A82FAA4EA23B}">
      <dgm:prSet/>
      <dgm:spPr/>
      <dgm:t>
        <a:bodyPr/>
        <a:lstStyle/>
        <a:p>
          <a:endParaRPr lang="en-US"/>
        </a:p>
      </dgm:t>
    </dgm:pt>
    <dgm:pt modelId="{9E18DA6C-7294-489D-943F-902817165A95}" type="pres">
      <dgm:prSet presAssocID="{52B1DCAF-F0B9-408B-A97D-B801F5A47C0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60EC14-C7D5-49EB-840B-ECB702C15094}" type="pres">
      <dgm:prSet presAssocID="{27C648B8-6CDA-4B3C-92DE-3A0E12F2AAAC}" presName="composite" presStyleCnt="0"/>
      <dgm:spPr/>
    </dgm:pt>
    <dgm:pt modelId="{42E1B1AB-8821-4F2E-99BF-A6AE9B35D5C1}" type="pres">
      <dgm:prSet presAssocID="{27C648B8-6CDA-4B3C-92DE-3A0E12F2AAAC}" presName="parentText" presStyleLbl="alignNode1" presStyleIdx="0" presStyleCnt="5" custLinFactNeighborY="8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A21B84-9CBB-4BD4-A103-5CDB1A703412}" type="pres">
      <dgm:prSet presAssocID="{27C648B8-6CDA-4B3C-92DE-3A0E12F2AAAC}" presName="descendantText" presStyleLbl="alignAcc1" presStyleIdx="0" presStyleCnt="5" custLinFactNeighborY="125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3913F7-525B-451E-8DD1-C7BD36365D31}" type="pres">
      <dgm:prSet presAssocID="{6AB3F1DD-ACD9-44BA-ABA6-541DCC372601}" presName="sp" presStyleCnt="0"/>
      <dgm:spPr/>
    </dgm:pt>
    <dgm:pt modelId="{B007948E-8172-416A-A49A-22225B640EEA}" type="pres">
      <dgm:prSet presAssocID="{3FAB6C0C-7828-4874-886F-5A92B5DC973A}" presName="composite" presStyleCnt="0"/>
      <dgm:spPr/>
    </dgm:pt>
    <dgm:pt modelId="{FC3B6461-8465-44D2-8671-749BD846C4FC}" type="pres">
      <dgm:prSet presAssocID="{3FAB6C0C-7828-4874-886F-5A92B5DC973A}" presName="parentText" presStyleLbl="alignNode1" presStyleIdx="1" presStyleCnt="5" custLinFactNeighborY="-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3D71D0-5393-48DA-8440-AB06F9A758AF}" type="pres">
      <dgm:prSet presAssocID="{3FAB6C0C-7828-4874-886F-5A92B5DC973A}" presName="descendantText" presStyleLbl="alignAcc1" presStyleIdx="1" presStyleCnt="5" custLinFactNeighborY="-19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13C9B1-9DBA-47BC-95C9-0C0F326E84A5}" type="pres">
      <dgm:prSet presAssocID="{8CC44520-90BC-4F78-A30F-2BA093B11DD8}" presName="sp" presStyleCnt="0"/>
      <dgm:spPr/>
    </dgm:pt>
    <dgm:pt modelId="{805131D8-6F3F-4D67-A6B6-0848CF07A61A}" type="pres">
      <dgm:prSet presAssocID="{0DDF5A77-8D7A-4AAC-8364-C64F9D722CC0}" presName="composite" presStyleCnt="0"/>
      <dgm:spPr/>
    </dgm:pt>
    <dgm:pt modelId="{878C5720-7065-4743-8850-7375A0F1304B}" type="pres">
      <dgm:prSet presAssocID="{0DDF5A77-8D7A-4AAC-8364-C64F9D722CC0}" presName="parentText" presStyleLbl="alignNode1" presStyleIdx="2" presStyleCnt="5" custLinFactNeighborY="-22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E9DC63-4A54-4623-B05C-23716509BF5D}" type="pres">
      <dgm:prSet presAssocID="{0DDF5A77-8D7A-4AAC-8364-C64F9D722CC0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0436B9-1DF8-469F-AEEA-2509813ABFDE}" type="pres">
      <dgm:prSet presAssocID="{DFED4797-7ACD-4F1F-BF5B-A2A5362BAEBC}" presName="sp" presStyleCnt="0"/>
      <dgm:spPr/>
    </dgm:pt>
    <dgm:pt modelId="{A1B1E68F-D3C3-4F53-9EDC-62454593F959}" type="pres">
      <dgm:prSet presAssocID="{3A77F8C5-E565-4F3D-A679-15E0658602DB}" presName="composite" presStyleCnt="0"/>
      <dgm:spPr/>
    </dgm:pt>
    <dgm:pt modelId="{412AB458-03E3-4938-A97C-792036CAFCFA}" type="pres">
      <dgm:prSet presAssocID="{3A77F8C5-E565-4F3D-A679-15E0658602DB}" presName="parentText" presStyleLbl="alignNode1" presStyleIdx="3" presStyleCnt="5" custLinFactNeighborY="-139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B71B2F-24DD-451B-8317-00FC75935E27}" type="pres">
      <dgm:prSet presAssocID="{3A77F8C5-E565-4F3D-A679-15E0658602DB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110EE6-FA57-4E5D-B626-ABD1D7777A07}" type="pres">
      <dgm:prSet presAssocID="{DC7118F1-EE3D-4388-B94E-BC1AC99B28E5}" presName="sp" presStyleCnt="0"/>
      <dgm:spPr/>
    </dgm:pt>
    <dgm:pt modelId="{018D206E-C8F1-4654-8658-8C6907EA033E}" type="pres">
      <dgm:prSet presAssocID="{1560685A-48AC-4999-AA2E-61FC90335BC0}" presName="composite" presStyleCnt="0"/>
      <dgm:spPr/>
    </dgm:pt>
    <dgm:pt modelId="{EE542FA1-747D-43B2-B6A5-7CA5A72238EB}" type="pres">
      <dgm:prSet presAssocID="{1560685A-48AC-4999-AA2E-61FC90335BC0}" presName="parentText" presStyleLbl="alignNode1" presStyleIdx="4" presStyleCnt="5" custScaleY="106833" custLinFactNeighborY="15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9B66EB-EB76-4DBD-A4E2-B43448A49F00}" type="pres">
      <dgm:prSet presAssocID="{1560685A-48AC-4999-AA2E-61FC90335BC0}" presName="descendantText" presStyleLbl="alignAcc1" presStyleIdx="4" presStyleCnt="5" custScaleY="101685" custLinFactNeighborY="-45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91BB7D-7CC2-4ADE-AAC0-CD1E5FF66A71}" srcId="{52B1DCAF-F0B9-408B-A97D-B801F5A47C0B}" destId="{3A77F8C5-E565-4F3D-A679-15E0658602DB}" srcOrd="3" destOrd="0" parTransId="{5C49EED5-859F-4E1A-8018-6F9C56CEB2B1}" sibTransId="{DC7118F1-EE3D-4388-B94E-BC1AC99B28E5}"/>
    <dgm:cxn modelId="{D24481F9-284B-4637-8C90-A1612BE14BC3}" type="presOf" srcId="{27C648B8-6CDA-4B3C-92DE-3A0E12F2AAAC}" destId="{42E1B1AB-8821-4F2E-99BF-A6AE9B35D5C1}" srcOrd="0" destOrd="0" presId="urn:microsoft.com/office/officeart/2005/8/layout/chevron2"/>
    <dgm:cxn modelId="{99BC4A6B-B3F9-4D9C-A4D4-9C2E8DE2CB0E}" type="presOf" srcId="{1560685A-48AC-4999-AA2E-61FC90335BC0}" destId="{EE542FA1-747D-43B2-B6A5-7CA5A72238EB}" srcOrd="0" destOrd="0" presId="urn:microsoft.com/office/officeart/2005/8/layout/chevron2"/>
    <dgm:cxn modelId="{2C127C65-9369-4141-BF3C-D6B66EA4F241}" type="presOf" srcId="{4D3BF225-C84C-4DAB-9BBF-C715544C8EBF}" destId="{123D71D0-5393-48DA-8440-AB06F9A758AF}" srcOrd="0" destOrd="0" presId="urn:microsoft.com/office/officeart/2005/8/layout/chevron2"/>
    <dgm:cxn modelId="{070C6FC0-ABD3-47C0-8889-86608CEBD309}" srcId="{52B1DCAF-F0B9-408B-A97D-B801F5A47C0B}" destId="{3FAB6C0C-7828-4874-886F-5A92B5DC973A}" srcOrd="1" destOrd="0" parTransId="{C0DA826C-FE31-4E97-A3FC-E18BE356502E}" sibTransId="{8CC44520-90BC-4F78-A30F-2BA093B11DD8}"/>
    <dgm:cxn modelId="{64A7B879-BD9C-46BC-9854-C81B56177130}" srcId="{0DDF5A77-8D7A-4AAC-8364-C64F9D722CC0}" destId="{B003CDEB-DE36-4BB6-A472-4E5D2C081629}" srcOrd="0" destOrd="0" parTransId="{174C54B0-95DF-4A1C-98FC-B97A7CED5C91}" sibTransId="{4EEDE66C-3D81-46BE-A7B6-BC9408240BDF}"/>
    <dgm:cxn modelId="{6F4DEBFA-B13E-4C2A-8EE1-D8BC7C846BAA}" srcId="{27C648B8-6CDA-4B3C-92DE-3A0E12F2AAAC}" destId="{D4EF8330-F54E-49F2-9775-C28E6502E75B}" srcOrd="0" destOrd="0" parTransId="{E4E55A94-9B12-40A0-B544-A88DDB9E26F8}" sibTransId="{58143B25-8E70-4505-9886-F58C6590E68A}"/>
    <dgm:cxn modelId="{D935F02E-D2A0-4275-A70E-9403122B5B97}" type="presOf" srcId="{3A77F8C5-E565-4F3D-A679-15E0658602DB}" destId="{412AB458-03E3-4938-A97C-792036CAFCFA}" srcOrd="0" destOrd="0" presId="urn:microsoft.com/office/officeart/2005/8/layout/chevron2"/>
    <dgm:cxn modelId="{9DC04226-97DB-46E3-A1ED-D6B05CE8FF4C}" type="presOf" srcId="{B003CDEB-DE36-4BB6-A472-4E5D2C081629}" destId="{98E9DC63-4A54-4623-B05C-23716509BF5D}" srcOrd="0" destOrd="0" presId="urn:microsoft.com/office/officeart/2005/8/layout/chevron2"/>
    <dgm:cxn modelId="{03B84507-94CF-4A7A-B71B-F871BA2718A5}" type="presOf" srcId="{FEC5114F-C7A2-42BF-93E8-03045460FF99}" destId="{0BB71B2F-24DD-451B-8317-00FC75935E27}" srcOrd="0" destOrd="0" presId="urn:microsoft.com/office/officeart/2005/8/layout/chevron2"/>
    <dgm:cxn modelId="{F545BA8F-3DC4-488F-A033-616E6B9E23FF}" type="presOf" srcId="{3FAB6C0C-7828-4874-886F-5A92B5DC973A}" destId="{FC3B6461-8465-44D2-8671-749BD846C4FC}" srcOrd="0" destOrd="0" presId="urn:microsoft.com/office/officeart/2005/8/layout/chevron2"/>
    <dgm:cxn modelId="{07576B4D-39E9-442B-B817-08ED3A176FB4}" type="presOf" srcId="{52B1DCAF-F0B9-408B-A97D-B801F5A47C0B}" destId="{9E18DA6C-7294-489D-943F-902817165A95}" srcOrd="0" destOrd="0" presId="urn:microsoft.com/office/officeart/2005/8/layout/chevron2"/>
    <dgm:cxn modelId="{9917BE77-F815-4810-8A45-8F014D0492E9}" srcId="{3FAB6C0C-7828-4874-886F-5A92B5DC973A}" destId="{4D3BF225-C84C-4DAB-9BBF-C715544C8EBF}" srcOrd="0" destOrd="0" parTransId="{DC4221F0-F7AD-4B61-BB35-041D3A100782}" sibTransId="{76F9D73E-ADD2-45C9-830D-632599FF4B01}"/>
    <dgm:cxn modelId="{10D94E30-5742-4ACE-8E9C-F27195A529FE}" type="presOf" srcId="{D8586966-2E8D-40F7-9394-00D7C6446BB0}" destId="{BF9B66EB-EB76-4DBD-A4E2-B43448A49F00}" srcOrd="0" destOrd="0" presId="urn:microsoft.com/office/officeart/2005/8/layout/chevron2"/>
    <dgm:cxn modelId="{5200E240-217A-4CFB-B5DD-05F4DA708372}" type="presOf" srcId="{D4EF8330-F54E-49F2-9775-C28E6502E75B}" destId="{C6A21B84-9CBB-4BD4-A103-5CDB1A703412}" srcOrd="0" destOrd="0" presId="urn:microsoft.com/office/officeart/2005/8/layout/chevron2"/>
    <dgm:cxn modelId="{438F294E-5888-4A47-93A9-0F67FFDD5ED1}" srcId="{52B1DCAF-F0B9-408B-A97D-B801F5A47C0B}" destId="{1560685A-48AC-4999-AA2E-61FC90335BC0}" srcOrd="4" destOrd="0" parTransId="{C811816D-EDFA-480E-AD57-6E14A0AE8830}" sibTransId="{51E1F2A6-2905-49E8-B139-15726030A02D}"/>
    <dgm:cxn modelId="{AADB6850-0210-45EA-B26E-2753DB43A0A4}" srcId="{52B1DCAF-F0B9-408B-A97D-B801F5A47C0B}" destId="{0DDF5A77-8D7A-4AAC-8364-C64F9D722CC0}" srcOrd="2" destOrd="0" parTransId="{DE720B8B-9CA6-4CFA-96B9-7DA3B62921DA}" sibTransId="{DFED4797-7ACD-4F1F-BF5B-A2A5362BAEBC}"/>
    <dgm:cxn modelId="{A7637FF1-3ADB-4152-B044-A82FAA4EA23B}" srcId="{1560685A-48AC-4999-AA2E-61FC90335BC0}" destId="{D8586966-2E8D-40F7-9394-00D7C6446BB0}" srcOrd="0" destOrd="0" parTransId="{362E811D-F685-4560-8A16-14D0119F7C45}" sibTransId="{95E59839-0503-46A4-86B4-2A85E6971338}"/>
    <dgm:cxn modelId="{D62CFC38-3E7D-4735-8F7A-233375E1BB50}" srcId="{52B1DCAF-F0B9-408B-A97D-B801F5A47C0B}" destId="{27C648B8-6CDA-4B3C-92DE-3A0E12F2AAAC}" srcOrd="0" destOrd="0" parTransId="{955EEBE7-5252-4F01-BE26-5ADAA8AD9CD2}" sibTransId="{6AB3F1DD-ACD9-44BA-ABA6-541DCC372601}"/>
    <dgm:cxn modelId="{3794BDDF-AD28-4745-A183-ECA3DD51BE2A}" srcId="{3A77F8C5-E565-4F3D-A679-15E0658602DB}" destId="{FEC5114F-C7A2-42BF-93E8-03045460FF99}" srcOrd="0" destOrd="0" parTransId="{298A8AA2-7671-4737-8650-B748013A5F0B}" sibTransId="{69F01766-3C70-45D2-B4AC-A9E2E2EDDE64}"/>
    <dgm:cxn modelId="{0691FC0E-DCDE-44A7-B367-C2EE2AA2212D}" type="presOf" srcId="{0DDF5A77-8D7A-4AAC-8364-C64F9D722CC0}" destId="{878C5720-7065-4743-8850-7375A0F1304B}" srcOrd="0" destOrd="0" presId="urn:microsoft.com/office/officeart/2005/8/layout/chevron2"/>
    <dgm:cxn modelId="{A8E70926-287C-4E5B-8E27-BC29F8B68EC2}" type="presParOf" srcId="{9E18DA6C-7294-489D-943F-902817165A95}" destId="{3560EC14-C7D5-49EB-840B-ECB702C15094}" srcOrd="0" destOrd="0" presId="urn:microsoft.com/office/officeart/2005/8/layout/chevron2"/>
    <dgm:cxn modelId="{A8D36729-12AE-4D63-B7B7-9CB6FE743522}" type="presParOf" srcId="{3560EC14-C7D5-49EB-840B-ECB702C15094}" destId="{42E1B1AB-8821-4F2E-99BF-A6AE9B35D5C1}" srcOrd="0" destOrd="0" presId="urn:microsoft.com/office/officeart/2005/8/layout/chevron2"/>
    <dgm:cxn modelId="{BA18CB0E-DDAF-4E11-B5EA-C64B2833D472}" type="presParOf" srcId="{3560EC14-C7D5-49EB-840B-ECB702C15094}" destId="{C6A21B84-9CBB-4BD4-A103-5CDB1A703412}" srcOrd="1" destOrd="0" presId="urn:microsoft.com/office/officeart/2005/8/layout/chevron2"/>
    <dgm:cxn modelId="{32A23FC6-A150-4CC0-B779-6CBD2D44DDC9}" type="presParOf" srcId="{9E18DA6C-7294-489D-943F-902817165A95}" destId="{E13913F7-525B-451E-8DD1-C7BD36365D31}" srcOrd="1" destOrd="0" presId="urn:microsoft.com/office/officeart/2005/8/layout/chevron2"/>
    <dgm:cxn modelId="{0C53B982-DCBA-494B-B8D8-DB2439D7A57C}" type="presParOf" srcId="{9E18DA6C-7294-489D-943F-902817165A95}" destId="{B007948E-8172-416A-A49A-22225B640EEA}" srcOrd="2" destOrd="0" presId="urn:microsoft.com/office/officeart/2005/8/layout/chevron2"/>
    <dgm:cxn modelId="{2087863F-1A85-4335-BEEC-410DFFDAD578}" type="presParOf" srcId="{B007948E-8172-416A-A49A-22225B640EEA}" destId="{FC3B6461-8465-44D2-8671-749BD846C4FC}" srcOrd="0" destOrd="0" presId="urn:microsoft.com/office/officeart/2005/8/layout/chevron2"/>
    <dgm:cxn modelId="{05352FB4-A942-49C4-8165-497816B0B1C0}" type="presParOf" srcId="{B007948E-8172-416A-A49A-22225B640EEA}" destId="{123D71D0-5393-48DA-8440-AB06F9A758AF}" srcOrd="1" destOrd="0" presId="urn:microsoft.com/office/officeart/2005/8/layout/chevron2"/>
    <dgm:cxn modelId="{38C14DDA-EE75-4811-98E1-12DC0D5B1570}" type="presParOf" srcId="{9E18DA6C-7294-489D-943F-902817165A95}" destId="{3F13C9B1-9DBA-47BC-95C9-0C0F326E84A5}" srcOrd="3" destOrd="0" presId="urn:microsoft.com/office/officeart/2005/8/layout/chevron2"/>
    <dgm:cxn modelId="{01FFC341-2BDB-4EC6-B526-FE3C3999A6BA}" type="presParOf" srcId="{9E18DA6C-7294-489D-943F-902817165A95}" destId="{805131D8-6F3F-4D67-A6B6-0848CF07A61A}" srcOrd="4" destOrd="0" presId="urn:microsoft.com/office/officeart/2005/8/layout/chevron2"/>
    <dgm:cxn modelId="{BECCCC4D-E1B8-4E6B-AA55-DF516F834966}" type="presParOf" srcId="{805131D8-6F3F-4D67-A6B6-0848CF07A61A}" destId="{878C5720-7065-4743-8850-7375A0F1304B}" srcOrd="0" destOrd="0" presId="urn:microsoft.com/office/officeart/2005/8/layout/chevron2"/>
    <dgm:cxn modelId="{ADDD6E45-37ED-483E-B904-E9A5678D6ED1}" type="presParOf" srcId="{805131D8-6F3F-4D67-A6B6-0848CF07A61A}" destId="{98E9DC63-4A54-4623-B05C-23716509BF5D}" srcOrd="1" destOrd="0" presId="urn:microsoft.com/office/officeart/2005/8/layout/chevron2"/>
    <dgm:cxn modelId="{194B8D99-B99B-4A8B-B814-5C36351FCEFC}" type="presParOf" srcId="{9E18DA6C-7294-489D-943F-902817165A95}" destId="{A20436B9-1DF8-469F-AEEA-2509813ABFDE}" srcOrd="5" destOrd="0" presId="urn:microsoft.com/office/officeart/2005/8/layout/chevron2"/>
    <dgm:cxn modelId="{CD83EA5F-CDB4-4516-BF3F-8CF02240C8F4}" type="presParOf" srcId="{9E18DA6C-7294-489D-943F-902817165A95}" destId="{A1B1E68F-D3C3-4F53-9EDC-62454593F959}" srcOrd="6" destOrd="0" presId="urn:microsoft.com/office/officeart/2005/8/layout/chevron2"/>
    <dgm:cxn modelId="{8A4B192E-76C9-4107-973D-E794D493427A}" type="presParOf" srcId="{A1B1E68F-D3C3-4F53-9EDC-62454593F959}" destId="{412AB458-03E3-4938-A97C-792036CAFCFA}" srcOrd="0" destOrd="0" presId="urn:microsoft.com/office/officeart/2005/8/layout/chevron2"/>
    <dgm:cxn modelId="{3E0F0B0F-A0B5-4B83-BE52-DA9F09A8BAC8}" type="presParOf" srcId="{A1B1E68F-D3C3-4F53-9EDC-62454593F959}" destId="{0BB71B2F-24DD-451B-8317-00FC75935E27}" srcOrd="1" destOrd="0" presId="urn:microsoft.com/office/officeart/2005/8/layout/chevron2"/>
    <dgm:cxn modelId="{0CD60ECA-499D-47D2-BF1C-946DAF16FBDB}" type="presParOf" srcId="{9E18DA6C-7294-489D-943F-902817165A95}" destId="{3E110EE6-FA57-4E5D-B626-ABD1D7777A07}" srcOrd="7" destOrd="0" presId="urn:microsoft.com/office/officeart/2005/8/layout/chevron2"/>
    <dgm:cxn modelId="{996851A1-5A5F-4B68-BAD9-973BDFF22A8F}" type="presParOf" srcId="{9E18DA6C-7294-489D-943F-902817165A95}" destId="{018D206E-C8F1-4654-8658-8C6907EA033E}" srcOrd="8" destOrd="0" presId="urn:microsoft.com/office/officeart/2005/8/layout/chevron2"/>
    <dgm:cxn modelId="{20F1D452-F62D-4329-8943-8087E9587DF6}" type="presParOf" srcId="{018D206E-C8F1-4654-8658-8C6907EA033E}" destId="{EE542FA1-747D-43B2-B6A5-7CA5A72238EB}" srcOrd="0" destOrd="0" presId="urn:microsoft.com/office/officeart/2005/8/layout/chevron2"/>
    <dgm:cxn modelId="{A53201F0-FE3A-4A4B-A455-1AB08B0E0F1D}" type="presParOf" srcId="{018D206E-C8F1-4654-8658-8C6907EA033E}" destId="{BF9B66EB-EB76-4DBD-A4E2-B43448A49F0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E1B1AB-8821-4F2E-99BF-A6AE9B35D5C1}">
      <dsp:nvSpPr>
        <dsp:cNvPr id="0" name=""/>
        <dsp:cNvSpPr/>
      </dsp:nvSpPr>
      <dsp:spPr>
        <a:xfrm rot="5400000">
          <a:off x="-153462" y="239649"/>
          <a:ext cx="1023081" cy="71615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FY06</a:t>
          </a:r>
          <a:endParaRPr lang="en-US" sz="2000" b="1" kern="1200" dirty="0"/>
        </a:p>
      </dsp:txBody>
      <dsp:txXfrm rot="-5400000">
        <a:off x="1" y="444266"/>
        <a:ext cx="716157" cy="306924"/>
      </dsp:txXfrm>
    </dsp:sp>
    <dsp:sp modelId="{C6A21B84-9CBB-4BD4-A103-5CDB1A703412}">
      <dsp:nvSpPr>
        <dsp:cNvPr id="0" name=""/>
        <dsp:cNvSpPr/>
      </dsp:nvSpPr>
      <dsp:spPr>
        <a:xfrm rot="5400000">
          <a:off x="4140377" y="-3339060"/>
          <a:ext cx="665003" cy="75134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>
              <a:latin typeface="Arial" pitchFamily="34" charset="0"/>
              <a:cs typeface="Arial" pitchFamily="34" charset="0"/>
            </a:rPr>
            <a:t>Agencies agreed upon a scheme for going forward with a statewide table</a:t>
          </a:r>
          <a:endParaRPr lang="en-US" sz="2100" kern="1200" dirty="0">
            <a:latin typeface="Arial" pitchFamily="34" charset="0"/>
            <a:cs typeface="Arial" pitchFamily="34" charset="0"/>
          </a:endParaRPr>
        </a:p>
      </dsp:txBody>
      <dsp:txXfrm rot="-5400000">
        <a:off x="716158" y="117622"/>
        <a:ext cx="7480979" cy="600077"/>
      </dsp:txXfrm>
    </dsp:sp>
    <dsp:sp modelId="{FC3B6461-8465-44D2-8671-749BD846C4FC}">
      <dsp:nvSpPr>
        <dsp:cNvPr id="0" name=""/>
        <dsp:cNvSpPr/>
      </dsp:nvSpPr>
      <dsp:spPr>
        <a:xfrm rot="5400000">
          <a:off x="-153462" y="1062037"/>
          <a:ext cx="1023081" cy="716157"/>
        </a:xfrm>
        <a:prstGeom prst="chevron">
          <a:avLst/>
        </a:prstGeom>
        <a:solidFill>
          <a:schemeClr val="tx2">
            <a:lumMod val="7500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FY07</a:t>
          </a:r>
          <a:endParaRPr lang="en-US" sz="2000" b="1" kern="1200" dirty="0"/>
        </a:p>
      </dsp:txBody>
      <dsp:txXfrm rot="-5400000">
        <a:off x="1" y="1266654"/>
        <a:ext cx="716157" cy="306924"/>
      </dsp:txXfrm>
    </dsp:sp>
    <dsp:sp modelId="{123D71D0-5393-48DA-8440-AB06F9A758AF}">
      <dsp:nvSpPr>
        <dsp:cNvPr id="0" name=""/>
        <dsp:cNvSpPr/>
      </dsp:nvSpPr>
      <dsp:spPr>
        <a:xfrm rot="5400000">
          <a:off x="4140377" y="-2528294"/>
          <a:ext cx="665003" cy="75134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>
              <a:latin typeface="Arial" pitchFamily="34" charset="0"/>
              <a:cs typeface="Arial" pitchFamily="34" charset="0"/>
            </a:rPr>
            <a:t>The AOC and Administrative Office of District Attorneys (AODA) worked together to create a statewide template</a:t>
          </a:r>
          <a:endParaRPr lang="en-US" sz="2100" kern="1200" dirty="0">
            <a:latin typeface="Arial" pitchFamily="34" charset="0"/>
            <a:cs typeface="Arial" pitchFamily="34" charset="0"/>
          </a:endParaRPr>
        </a:p>
      </dsp:txBody>
      <dsp:txXfrm rot="-5400000">
        <a:off x="716158" y="928388"/>
        <a:ext cx="7480979" cy="600077"/>
      </dsp:txXfrm>
    </dsp:sp>
    <dsp:sp modelId="{878C5720-7065-4743-8850-7375A0F1304B}">
      <dsp:nvSpPr>
        <dsp:cNvPr id="0" name=""/>
        <dsp:cNvSpPr/>
      </dsp:nvSpPr>
      <dsp:spPr>
        <a:xfrm rot="5400000">
          <a:off x="-153462" y="1946660"/>
          <a:ext cx="1023081" cy="716157"/>
        </a:xfrm>
        <a:prstGeom prst="chevron">
          <a:avLst/>
        </a:prstGeom>
        <a:solidFill>
          <a:schemeClr val="tx2">
            <a:lumMod val="5000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FY08</a:t>
          </a:r>
          <a:endParaRPr lang="en-US" sz="2000" b="1" kern="1200" dirty="0"/>
        </a:p>
      </dsp:txBody>
      <dsp:txXfrm rot="-5400000">
        <a:off x="1" y="2151277"/>
        <a:ext cx="716157" cy="306924"/>
      </dsp:txXfrm>
    </dsp:sp>
    <dsp:sp modelId="{98E9DC63-4A54-4623-B05C-23716509BF5D}">
      <dsp:nvSpPr>
        <dsp:cNvPr id="0" name=""/>
        <dsp:cNvSpPr/>
      </dsp:nvSpPr>
      <dsp:spPr>
        <a:xfrm rot="5400000">
          <a:off x="4140377" y="-1608514"/>
          <a:ext cx="665003" cy="75134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The first iteration of the charge table was posted on the NM Sentencing Commissions website</a:t>
          </a:r>
          <a:endParaRPr lang="en-US" sz="2100" kern="1200" dirty="0"/>
        </a:p>
      </dsp:txBody>
      <dsp:txXfrm rot="-5400000">
        <a:off x="716158" y="1848168"/>
        <a:ext cx="7480979" cy="600077"/>
      </dsp:txXfrm>
    </dsp:sp>
    <dsp:sp modelId="{412AB458-03E3-4938-A97C-792036CAFCFA}">
      <dsp:nvSpPr>
        <dsp:cNvPr id="0" name=""/>
        <dsp:cNvSpPr/>
      </dsp:nvSpPr>
      <dsp:spPr>
        <a:xfrm rot="5400000">
          <a:off x="-153462" y="2861933"/>
          <a:ext cx="1023081" cy="716157"/>
        </a:xfrm>
        <a:prstGeom prst="chevron">
          <a:avLst/>
        </a:prstGeom>
        <a:solidFill>
          <a:schemeClr val="tx2">
            <a:lumMod val="5000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FY09</a:t>
          </a:r>
          <a:endParaRPr lang="en-US" sz="2000" b="1" kern="1200" dirty="0"/>
        </a:p>
      </dsp:txBody>
      <dsp:txXfrm rot="-5400000">
        <a:off x="1" y="3066550"/>
        <a:ext cx="716157" cy="306924"/>
      </dsp:txXfrm>
    </dsp:sp>
    <dsp:sp modelId="{0BB71B2F-24DD-451B-8317-00FC75935E27}">
      <dsp:nvSpPr>
        <dsp:cNvPr id="0" name=""/>
        <dsp:cNvSpPr/>
      </dsp:nvSpPr>
      <dsp:spPr>
        <a:xfrm rot="5400000">
          <a:off x="4140377" y="-701435"/>
          <a:ext cx="665003" cy="75134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AODA and Judiciary implemented the charge table their operational case management systems</a:t>
          </a:r>
          <a:endParaRPr lang="en-US" sz="2100" kern="1200" dirty="0"/>
        </a:p>
      </dsp:txBody>
      <dsp:txXfrm rot="-5400000">
        <a:off x="716158" y="2755247"/>
        <a:ext cx="7480979" cy="600077"/>
      </dsp:txXfrm>
    </dsp:sp>
    <dsp:sp modelId="{EE542FA1-747D-43B2-B6A5-7CA5A72238EB}">
      <dsp:nvSpPr>
        <dsp:cNvPr id="0" name=""/>
        <dsp:cNvSpPr/>
      </dsp:nvSpPr>
      <dsp:spPr>
        <a:xfrm rot="5400000">
          <a:off x="-188415" y="3819823"/>
          <a:ext cx="1092988" cy="716157"/>
        </a:xfrm>
        <a:prstGeom prst="chevron">
          <a:avLst/>
        </a:prstGeom>
        <a:solidFill>
          <a:schemeClr val="tx2">
            <a:lumMod val="5000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FY12</a:t>
          </a:r>
          <a:r>
            <a:rPr lang="en-US" sz="1800" kern="1200" dirty="0" smtClean="0"/>
            <a:t> </a:t>
          </a:r>
          <a:endParaRPr lang="en-US" sz="1800" kern="1200" dirty="0"/>
        </a:p>
      </dsp:txBody>
      <dsp:txXfrm rot="-5400000">
        <a:off x="1" y="3989487"/>
        <a:ext cx="716157" cy="376831"/>
      </dsp:txXfrm>
    </dsp:sp>
    <dsp:sp modelId="{BF9B66EB-EB76-4DBD-A4E2-B43448A49F00}">
      <dsp:nvSpPr>
        <dsp:cNvPr id="0" name=""/>
        <dsp:cNvSpPr/>
      </dsp:nvSpPr>
      <dsp:spPr>
        <a:xfrm rot="5400000">
          <a:off x="4134774" y="210472"/>
          <a:ext cx="676208" cy="75134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US" sz="21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rPr>
            <a:t>AODA and Judiciary executed an MOU for long-term shared table maintenance</a:t>
          </a:r>
          <a:endParaRPr lang="en-US" sz="2100" kern="1200" dirty="0"/>
        </a:p>
      </dsp:txBody>
      <dsp:txXfrm rot="-5400000">
        <a:off x="716157" y="3662099"/>
        <a:ext cx="7480432" cy="6101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300"/>
            </a:lvl1pPr>
          </a:lstStyle>
          <a:p>
            <a:fld id="{FB47979A-B4E6-4676-B3CE-F190BD198B81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3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300"/>
            </a:lvl1pPr>
          </a:lstStyle>
          <a:p>
            <a:fld id="{CFCF1C3C-9670-44D5-91B6-587142232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427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CF1C3C-9670-44D5-91B6-587142232B9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46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098116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544902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321733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21475-72F1-4CAD-B8CD-BD032123A4F1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8A87-7060-481D-84AC-B014654EC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21475-72F1-4CAD-B8CD-BD032123A4F1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3F8A87-7060-481D-84AC-B014654ECF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21475-72F1-4CAD-B8CD-BD032123A4F1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8A87-7060-481D-84AC-B014654EC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21475-72F1-4CAD-B8CD-BD032123A4F1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8A87-7060-481D-84AC-B014654EC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21475-72F1-4CAD-B8CD-BD032123A4F1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8A87-7060-481D-84AC-B014654EC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21475-72F1-4CAD-B8CD-BD032123A4F1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8A87-7060-481D-84AC-B014654EC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21475-72F1-4CAD-B8CD-BD032123A4F1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8A87-7060-481D-84AC-B014654ECF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21475-72F1-4CAD-B8CD-BD032123A4F1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E3F8A87-7060-481D-84AC-B014654ECF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21475-72F1-4CAD-B8CD-BD032123A4F1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8A87-7060-481D-84AC-B014654EC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21475-72F1-4CAD-B8CD-BD032123A4F1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F8A87-7060-481D-84AC-B014654ECF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  <p:sldLayoutId id="2147484036" r:id="rId12"/>
    <p:sldLayoutId id="2147484039" r:id="rId13"/>
    <p:sldLayoutId id="2147484042" r:id="rId14"/>
  </p:sldLayoutIdLst>
  <p:transition>
    <p:fade/>
  </p:transition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1DEEC905-C711-4D06-9173-9E613CAD4C1B}" type="datetimeFigureOut">
              <a:rPr lang="en-US" smtClean="0"/>
              <a:pPr/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2B58492B-D504-4D05-B931-3A1A42B15C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</p:sldLayoutIdLst>
  <p:transition>
    <p:fade/>
  </p:transition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762000"/>
            <a:ext cx="8915400" cy="4571999"/>
          </a:xfrm>
        </p:spPr>
        <p:txBody>
          <a:bodyPr/>
          <a:lstStyle/>
          <a:p>
            <a:r>
              <a:rPr lang="en-US" sz="5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New Mexico Statewide Statute Table</a:t>
            </a:r>
            <a:endParaRPr lang="en-US" sz="5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4572000"/>
            <a:ext cx="7391400" cy="914400"/>
          </a:xfrm>
        </p:spPr>
        <p:txBody>
          <a:bodyPr>
            <a:normAutofit/>
          </a:bodyPr>
          <a:lstStyle/>
          <a:p>
            <a:pPr algn="r"/>
            <a:r>
              <a:rPr lang="en-US" dirty="0" smtClean="0">
                <a:solidFill>
                  <a:srgbClr val="C00000"/>
                </a:solidFill>
              </a:rPr>
              <a:t>Steve </a:t>
            </a:r>
            <a:r>
              <a:rPr lang="en-US" dirty="0">
                <a:solidFill>
                  <a:srgbClr val="C00000"/>
                </a:solidFill>
              </a:rPr>
              <a:t>Prisoc, </a:t>
            </a:r>
            <a:r>
              <a:rPr lang="en-US" dirty="0" smtClean="0">
                <a:solidFill>
                  <a:srgbClr val="C00000"/>
                </a:solidFill>
              </a:rPr>
              <a:t>New Mexico Judiciary CIO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935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847" y="2057400"/>
            <a:ext cx="3310353" cy="3389983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44958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Background 	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0" y="1066800"/>
            <a:ext cx="5715000" cy="495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In 2005, it became apparent to the members of the Justice Information Sharing Council that a common charge table was needed to expedite electronic exchange of critical arrest and conviction data </a:t>
            </a:r>
          </a:p>
          <a:p>
            <a:pPr marL="742950" lvl="2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Each agency had its own charge table </a:t>
            </a:r>
          </a:p>
          <a:p>
            <a:pPr marL="742950" lvl="2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Each charge table had a different scheme for coding and indexing charges</a:t>
            </a:r>
          </a:p>
          <a:p>
            <a:pPr marL="742950" lvl="2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Charge matching between agencies was impossible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28600" y="177224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latin typeface="Arial Black" pitchFamily="34" charset="0"/>
              </a:rPr>
              <a:t>Beginnings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6418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392972012"/>
              </p:ext>
            </p:extLst>
          </p:nvPr>
        </p:nvGraphicFramePr>
        <p:xfrm>
          <a:off x="381000" y="1219200"/>
          <a:ext cx="82296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ctangle 10"/>
          <p:cNvSpPr/>
          <p:nvPr/>
        </p:nvSpPr>
        <p:spPr>
          <a:xfrm>
            <a:off x="-709810" y="228600"/>
            <a:ext cx="69582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latin typeface="Arial Black" pitchFamily="34" charset="0"/>
              </a:rPr>
              <a:t>The Solution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8537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602" y="2209800"/>
            <a:ext cx="3714198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8991600" cy="609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Key Success Factors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429000" y="0"/>
            <a:ext cx="5638800" cy="609600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Case Study #1:</a:t>
            </a:r>
          </a:p>
          <a:p>
            <a:pPr algn="r"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New Mexico State Judiciary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0" y="838200"/>
            <a:ext cx="6248400" cy="5943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All DA initiated case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charges are compliant with statewide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table.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Judiciary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and DA tables are not identical, but all charges are consistent.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The statewide table is consistently maintained and new charges are added in a timely manner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76200"/>
            <a:ext cx="46987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Accomplishments</a:t>
            </a:r>
            <a:endParaRPr lang="en-US" sz="3600" b="1" dirty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8841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152400" y="2057400"/>
            <a:ext cx="8077200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More Information Call:</a:t>
            </a:r>
          </a:p>
          <a:p>
            <a:pPr algn="r"/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Steve Prisoc, 505-476-6901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0386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14116</TotalTime>
  <Words>219</Words>
  <Application>Microsoft Office PowerPoint</Application>
  <PresentationFormat>On-screen Show (4:3)</PresentationFormat>
  <Paragraphs>31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1_Essential</vt:lpstr>
      <vt:lpstr>Essential</vt:lpstr>
      <vt:lpstr>New Mexico Statewide Statute Table</vt:lpstr>
      <vt:lpstr>PowerPoint Presentation</vt:lpstr>
      <vt:lpstr>PowerPoint Presentation</vt:lpstr>
      <vt:lpstr>PowerPoint Presentation</vt:lpstr>
      <vt:lpstr>PowerPoint Presentation</vt:lpstr>
    </vt:vector>
  </TitlesOfParts>
  <Company>NM Courts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 USER</dc:creator>
  <cp:lastModifiedBy>sprisoc</cp:lastModifiedBy>
  <cp:revision>135</cp:revision>
  <cp:lastPrinted>2011-09-01T00:18:58Z</cp:lastPrinted>
  <dcterms:created xsi:type="dcterms:W3CDTF">2011-06-16T20:34:58Z</dcterms:created>
  <dcterms:modified xsi:type="dcterms:W3CDTF">2012-10-06T20:57:52Z</dcterms:modified>
</cp:coreProperties>
</file>